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7" r:id="rId2"/>
    <p:sldId id="340" r:id="rId3"/>
    <p:sldId id="341" r:id="rId4"/>
    <p:sldId id="342" r:id="rId5"/>
    <p:sldId id="343" r:id="rId6"/>
    <p:sldId id="306" r:id="rId7"/>
    <p:sldId id="311" r:id="rId8"/>
    <p:sldId id="315" r:id="rId9"/>
    <p:sldId id="317" r:id="rId10"/>
    <p:sldId id="34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9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0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2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the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366837"/>
            <a:ext cx="10058400" cy="7747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Infrared </a:t>
            </a:r>
            <a:r>
              <a:rPr lang="en-GB" sz="4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treatment light</a:t>
            </a:r>
          </a:p>
        </p:txBody>
      </p:sp>
      <p:sp>
        <p:nvSpPr>
          <p:cNvPr id="4" name="Rechthoek 3"/>
          <p:cNvSpPr/>
          <p:nvPr/>
        </p:nvSpPr>
        <p:spPr>
          <a:xfrm>
            <a:off x="5775719" y="5828057"/>
            <a:ext cx="567203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279 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Medical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Instrumentation 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775719" y="5472254"/>
            <a:ext cx="62977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b="1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C18.4  Maintaining Physiotherapy Equipment</a:t>
            </a:r>
            <a:endParaRPr lang="en-GB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91168" y="1636366"/>
            <a:ext cx="3870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principles of operation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function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use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scientific principles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construction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components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system diagram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inputs/outputs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troubleshooting 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identifying common faults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replacing components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rectifying faults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766194" y="5032662"/>
            <a:ext cx="6307274" cy="42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18.4.2 </a:t>
            </a:r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Maintain </a:t>
            </a:r>
            <a:r>
              <a:rPr lang="en-GB" sz="1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infrared treatment </a:t>
            </a:r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endParaRPr lang="en-GB" sz="18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132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252" y="1632092"/>
            <a:ext cx="5111311" cy="30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/>
        </p:nvCxnSpPr>
        <p:spPr>
          <a:xfrm flipV="1">
            <a:off x="476249" y="1256812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>
            <a:off x="4975224" y="2034960"/>
            <a:ext cx="2241551" cy="1473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en-US" sz="8800" b="1" dirty="0">
                <a:solidFill>
                  <a:srgbClr val="00597C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GB" sz="8800" b="1" spc="-50" dirty="0">
              <a:solidFill>
                <a:srgbClr val="00597C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673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creation of this presentation was supported by a grant from THET: </a:t>
            </a:r>
          </a:p>
          <a:p>
            <a:pPr algn="ctr"/>
            <a:r>
              <a:rPr lang="en-US" dirty="0" smtClean="0"/>
              <a:t>see  </a:t>
            </a:r>
            <a:r>
              <a:rPr lang="en-US" dirty="0">
                <a:hlinkClick r:id="rId2"/>
              </a:rPr>
              <a:t>https://www.thet.org/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5" y="5024011"/>
            <a:ext cx="2555330" cy="10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4078818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Infrared radiation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Infrared treatment light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grpSp>
        <p:nvGrpSpPr>
          <p:cNvPr id="19" name="Groep 18"/>
          <p:cNvGrpSpPr/>
          <p:nvPr/>
        </p:nvGrpSpPr>
        <p:grpSpPr>
          <a:xfrm>
            <a:off x="223617" y="1307008"/>
            <a:ext cx="6454922" cy="2723823"/>
            <a:chOff x="3592486" y="1482901"/>
            <a:chExt cx="6460477" cy="2723823"/>
          </a:xfrm>
        </p:grpSpPr>
        <p:sp>
          <p:nvSpPr>
            <p:cNvPr id="26" name="Rechthoek 25"/>
            <p:cNvSpPr/>
            <p:nvPr/>
          </p:nvSpPr>
          <p:spPr>
            <a:xfrm>
              <a:off x="3934542" y="1482901"/>
              <a:ext cx="6118421" cy="272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latin typeface="+mj-lt"/>
                </a:rPr>
                <a:t>Infrared ‘light’ </a:t>
              </a:r>
              <a:r>
                <a:rPr lang="en-GB" dirty="0">
                  <a:latin typeface="+mj-lt"/>
                </a:rPr>
                <a:t>immediately follows red light on the electromagnetic spectrum.  Infrared (IR) light energy is broken down into three groups:</a:t>
              </a:r>
            </a:p>
            <a:p>
              <a:endParaRPr lang="en-GB" sz="900" dirty="0">
                <a:latin typeface="+mj-lt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rgbClr val="7030A0"/>
                  </a:solidFill>
                  <a:latin typeface="+mj-lt"/>
                </a:rPr>
                <a:t>Near </a:t>
              </a:r>
              <a:r>
                <a:rPr lang="en-GB" b="1" dirty="0" smtClean="0">
                  <a:solidFill>
                    <a:srgbClr val="7030A0"/>
                  </a:solidFill>
                  <a:latin typeface="+mj-lt"/>
                </a:rPr>
                <a:t>Infrared</a:t>
              </a:r>
              <a:r>
                <a:rPr lang="en-GB" dirty="0">
                  <a:latin typeface="+mj-lt"/>
                </a:rPr>
                <a:t> </a:t>
              </a:r>
              <a:r>
                <a:rPr lang="en-GB" b="1" dirty="0">
                  <a:solidFill>
                    <a:srgbClr val="7030A0"/>
                  </a:solidFill>
                  <a:latin typeface="+mj-lt"/>
                </a:rPr>
                <a:t>(IR-A)</a:t>
              </a:r>
              <a:r>
                <a:rPr lang="en-GB" dirty="0" smtClean="0">
                  <a:latin typeface="+mj-lt"/>
                </a:rPr>
                <a:t> is used by most </a:t>
              </a:r>
              <a:r>
                <a:rPr lang="en-GB" dirty="0">
                  <a:latin typeface="+mj-lt"/>
                </a:rPr>
                <a:t>home therapy </a:t>
              </a:r>
              <a:r>
                <a:rPr lang="en-GB" dirty="0" smtClean="0">
                  <a:latin typeface="+mj-lt"/>
                </a:rPr>
                <a:t>devices (700 - 1400nm wave length).</a:t>
              </a:r>
              <a:endParaRPr lang="en-GB" dirty="0">
                <a:latin typeface="+mj-lt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rgbClr val="7030A0"/>
                  </a:solidFill>
                  <a:latin typeface="+mj-lt"/>
                </a:rPr>
                <a:t>Medium Infrared (IR-B)</a:t>
              </a:r>
              <a:r>
                <a:rPr lang="en-GB" dirty="0" smtClean="0">
                  <a:latin typeface="+mj-lt"/>
                </a:rPr>
                <a:t> is used in household </a:t>
              </a:r>
              <a:r>
                <a:rPr lang="en-GB" dirty="0">
                  <a:latin typeface="+mj-lt"/>
                </a:rPr>
                <a:t>electronic devices such as remote controls.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rgbClr val="7030A0"/>
                  </a:solidFill>
                  <a:latin typeface="+mj-lt"/>
                </a:rPr>
                <a:t>Far </a:t>
              </a:r>
              <a:r>
                <a:rPr lang="en-GB" b="1" dirty="0" smtClean="0">
                  <a:solidFill>
                    <a:srgbClr val="7030A0"/>
                  </a:solidFill>
                  <a:latin typeface="+mj-lt"/>
                </a:rPr>
                <a:t>Infrared (IR-C)</a:t>
              </a:r>
              <a:r>
                <a:rPr lang="en-GB" dirty="0" smtClean="0">
                  <a:latin typeface="+mj-lt"/>
                </a:rPr>
                <a:t> or thermal infrared is </a:t>
              </a:r>
              <a:r>
                <a:rPr lang="en-GB" dirty="0">
                  <a:latin typeface="+mj-lt"/>
                </a:rPr>
                <a:t>the largest part of the IR spectrum, used </a:t>
              </a:r>
              <a:r>
                <a:rPr lang="en-GB" dirty="0" smtClean="0">
                  <a:latin typeface="+mj-lt"/>
                </a:rPr>
                <a:t>for heating of buildings, etc.</a:t>
              </a:r>
              <a:endParaRPr lang="en-GB" dirty="0">
                <a:latin typeface="+mj-lt"/>
              </a:endParaRPr>
            </a:p>
          </p:txBody>
        </p:sp>
        <p:sp>
          <p:nvSpPr>
            <p:cNvPr id="8" name="PIJL-RECHTS 7"/>
            <p:cNvSpPr/>
            <p:nvPr/>
          </p:nvSpPr>
          <p:spPr>
            <a:xfrm>
              <a:off x="3592486" y="2533276"/>
              <a:ext cx="704791" cy="4946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332" y="1350477"/>
            <a:ext cx="4533072" cy="3686234"/>
          </a:xfrm>
          <a:prstGeom prst="rect">
            <a:avLst/>
          </a:prstGeom>
        </p:spPr>
      </p:pic>
      <p:grpSp>
        <p:nvGrpSpPr>
          <p:cNvPr id="16" name="Groep 15"/>
          <p:cNvGrpSpPr/>
          <p:nvPr/>
        </p:nvGrpSpPr>
        <p:grpSpPr>
          <a:xfrm>
            <a:off x="6595173" y="5451349"/>
            <a:ext cx="5343944" cy="628736"/>
            <a:chOff x="-125411" y="5503383"/>
            <a:chExt cx="5343944" cy="628736"/>
          </a:xfrm>
          <a:solidFill>
            <a:schemeClr val="bg2"/>
          </a:solidFill>
        </p:grpSpPr>
        <p:sp>
          <p:nvSpPr>
            <p:cNvPr id="12" name="Tekstvak 11"/>
            <p:cNvSpPr txBox="1"/>
            <p:nvPr/>
          </p:nvSpPr>
          <p:spPr>
            <a:xfrm>
              <a:off x="1109908" y="5633085"/>
              <a:ext cx="4108625" cy="3693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+mj-lt"/>
                </a:rPr>
                <a:t>Wavelength = (Speed-of-light) / Frequency</a:t>
              </a:r>
              <a:endParaRPr lang="en-GB" dirty="0">
                <a:latin typeface="+mj-lt"/>
              </a:endParaRPr>
            </a:p>
          </p:txBody>
        </p:sp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5411" y="5503383"/>
              <a:ext cx="1185139" cy="62873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</p:pic>
      </p:grpSp>
      <p:grpSp>
        <p:nvGrpSpPr>
          <p:cNvPr id="22" name="Groep 21"/>
          <p:cNvGrpSpPr/>
          <p:nvPr/>
        </p:nvGrpSpPr>
        <p:grpSpPr>
          <a:xfrm>
            <a:off x="476249" y="4274116"/>
            <a:ext cx="5077357" cy="2048143"/>
            <a:chOff x="476249" y="4274116"/>
            <a:chExt cx="5077357" cy="2048143"/>
          </a:xfrm>
        </p:grpSpPr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249" y="4274116"/>
              <a:ext cx="1686966" cy="1686966"/>
            </a:xfrm>
            <a:prstGeom prst="rect">
              <a:avLst/>
            </a:prstGeom>
          </p:spPr>
        </p:pic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577" y="4274116"/>
              <a:ext cx="2810029" cy="1689362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1989070" y="5952927"/>
              <a:ext cx="1735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 dirty="0" smtClean="0">
                  <a:latin typeface="+mj-lt"/>
                </a:rPr>
                <a:t>infrared pictures</a:t>
              </a:r>
              <a:endParaRPr lang="en-GB" b="1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of Infrared light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Infrared treatment light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476249" y="1436256"/>
            <a:ext cx="6344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Infrared lamps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are electrical devices which emit infrared radiation. </a:t>
            </a:r>
            <a:endParaRPr lang="en-GB" dirty="0" smtClean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76249" y="1957009"/>
            <a:ext cx="6344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Infrared lamps are commonly used in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radiant heating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for industrial processes and building heating. </a:t>
            </a:r>
          </a:p>
        </p:txBody>
      </p:sp>
      <p:sp>
        <p:nvSpPr>
          <p:cNvPr id="13" name="Rechthoek 12"/>
          <p:cNvSpPr/>
          <p:nvPr/>
        </p:nvSpPr>
        <p:spPr>
          <a:xfrm>
            <a:off x="3806622" y="3993939"/>
            <a:ext cx="4566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Infrared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lamps are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used in certain scientific and industrial instrument for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chemical analysis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 of liquids and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gases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.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439" y="1535223"/>
            <a:ext cx="2342014" cy="1182717"/>
          </a:xfrm>
          <a:prstGeom prst="rect">
            <a:avLst/>
          </a:prstGeom>
        </p:spPr>
      </p:pic>
      <p:sp>
        <p:nvSpPr>
          <p:cNvPr id="20" name="PIJL-RECHTS 19"/>
          <p:cNvSpPr/>
          <p:nvPr/>
        </p:nvSpPr>
        <p:spPr>
          <a:xfrm>
            <a:off x="6931298" y="2193273"/>
            <a:ext cx="1323703" cy="134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ep 24"/>
          <p:cNvGrpSpPr/>
          <p:nvPr/>
        </p:nvGrpSpPr>
        <p:grpSpPr>
          <a:xfrm>
            <a:off x="467704" y="4711272"/>
            <a:ext cx="10440749" cy="1561451"/>
            <a:chOff x="467704" y="4711272"/>
            <a:chExt cx="10440749" cy="1561451"/>
          </a:xfrm>
        </p:grpSpPr>
        <p:sp>
          <p:nvSpPr>
            <p:cNvPr id="3" name="Rechthoek 2"/>
            <p:cNvSpPr/>
            <p:nvPr/>
          </p:nvSpPr>
          <p:spPr>
            <a:xfrm>
              <a:off x="467704" y="5167322"/>
              <a:ext cx="719045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Infrared LEDs are used for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communication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 over optical fibres and in remote control devices. Infrared is the most common way for remote controls to command appliances.</a:t>
              </a:r>
            </a:p>
          </p:txBody>
        </p:sp>
        <p:pic>
          <p:nvPicPr>
            <p:cNvPr id="19" name="Afbeelding 1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95510" y="4711272"/>
              <a:ext cx="2012943" cy="1561451"/>
            </a:xfrm>
            <a:prstGeom prst="rect">
              <a:avLst/>
            </a:prstGeom>
          </p:spPr>
        </p:pic>
        <p:sp>
          <p:nvSpPr>
            <p:cNvPr id="22" name="PIJL-RECHTS 21"/>
            <p:cNvSpPr/>
            <p:nvPr/>
          </p:nvSpPr>
          <p:spPr>
            <a:xfrm>
              <a:off x="7658156" y="5501267"/>
              <a:ext cx="908283" cy="1223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544961" y="2869157"/>
            <a:ext cx="9615039" cy="1694134"/>
            <a:chOff x="544961" y="2869157"/>
            <a:chExt cx="9615039" cy="1694134"/>
          </a:xfrm>
        </p:grpSpPr>
        <p:sp>
          <p:nvSpPr>
            <p:cNvPr id="9" name="Rechthoek 8"/>
            <p:cNvSpPr/>
            <p:nvPr/>
          </p:nvSpPr>
          <p:spPr>
            <a:xfrm>
              <a:off x="4197958" y="3068274"/>
              <a:ext cx="59620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Infrared lamps are also used for some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night vision devices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(example: military). </a:t>
              </a:r>
              <a:endParaRPr lang="en-GB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79" t="4331"/>
            <a:stretch/>
          </p:blipFill>
          <p:spPr>
            <a:xfrm>
              <a:off x="544961" y="2869157"/>
              <a:ext cx="2550444" cy="1694134"/>
            </a:xfrm>
            <a:prstGeom prst="rect">
              <a:avLst/>
            </a:prstGeom>
          </p:spPr>
        </p:pic>
        <p:sp>
          <p:nvSpPr>
            <p:cNvPr id="23" name="PIJL-RECHTS 22"/>
            <p:cNvSpPr/>
            <p:nvPr/>
          </p:nvSpPr>
          <p:spPr>
            <a:xfrm rot="10800000">
              <a:off x="3154647" y="3313619"/>
              <a:ext cx="908283" cy="1223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5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704" y="402413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it Work?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Infrared treatment light</a:t>
            </a:r>
            <a:endParaRPr lang="en-GB" sz="2000" dirty="0"/>
          </a:p>
        </p:txBody>
      </p:sp>
      <p:sp>
        <p:nvSpPr>
          <p:cNvPr id="4" name="Rechthoek 3"/>
          <p:cNvSpPr/>
          <p:nvPr/>
        </p:nvSpPr>
        <p:spPr>
          <a:xfrm>
            <a:off x="412130" y="1303975"/>
            <a:ext cx="687767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>
                <a:latin typeface="+mj-lt"/>
              </a:rPr>
              <a:t>In infrared </a:t>
            </a:r>
            <a:r>
              <a:rPr lang="en-GB" dirty="0">
                <a:latin typeface="+mj-lt"/>
              </a:rPr>
              <a:t>light </a:t>
            </a:r>
            <a:r>
              <a:rPr lang="en-GB" dirty="0" smtClean="0">
                <a:latin typeface="+mj-lt"/>
              </a:rPr>
              <a:t>therapy, (red light energy and) invisible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near-infrared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energy </a:t>
            </a:r>
            <a:r>
              <a:rPr lang="en-GB" dirty="0" smtClean="0">
                <a:latin typeface="+mj-lt"/>
              </a:rPr>
              <a:t>is </a:t>
            </a:r>
            <a:r>
              <a:rPr lang="en-GB" dirty="0">
                <a:latin typeface="+mj-lt"/>
              </a:rPr>
              <a:t>absorbed </a:t>
            </a:r>
            <a:r>
              <a:rPr lang="en-GB" dirty="0" smtClean="0">
                <a:latin typeface="+mj-lt"/>
              </a:rPr>
              <a:t>in the cells. The </a:t>
            </a:r>
            <a:r>
              <a:rPr lang="en-GB" dirty="0">
                <a:latin typeface="+mj-lt"/>
              </a:rPr>
              <a:t>body experiences </a:t>
            </a:r>
            <a:r>
              <a:rPr lang="en-GB" dirty="0" smtClean="0">
                <a:latin typeface="+mj-lt"/>
              </a:rPr>
              <a:t>this </a:t>
            </a:r>
            <a:r>
              <a:rPr lang="en-GB" dirty="0">
                <a:latin typeface="+mj-lt"/>
              </a:rPr>
              <a:t>energy as a gentle radiant </a:t>
            </a:r>
            <a:r>
              <a:rPr lang="en-GB" dirty="0" smtClean="0">
                <a:latin typeface="+mj-lt"/>
              </a:rPr>
              <a:t>heat. </a:t>
            </a:r>
            <a:endParaRPr lang="en-GB" sz="7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latin typeface="+mj-lt"/>
              </a:rPr>
              <a:t>The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longer the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wavelength </a:t>
            </a:r>
            <a:r>
              <a:rPr lang="en-GB" dirty="0" smtClean="0">
                <a:latin typeface="+mj-lt"/>
              </a:rPr>
              <a:t>of the light, </a:t>
            </a:r>
            <a:r>
              <a:rPr lang="en-GB" dirty="0">
                <a:latin typeface="+mj-lt"/>
              </a:rPr>
              <a:t>the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deeper it penetrates </a:t>
            </a:r>
            <a:r>
              <a:rPr lang="en-GB" dirty="0">
                <a:latin typeface="+mj-lt"/>
              </a:rPr>
              <a:t>into the body. IR radiation is more useful than the visible radiation for heating our body, because we absorb most of it, compared to a strong reflection of visible </a:t>
            </a:r>
            <a:r>
              <a:rPr lang="en-GB" dirty="0" smtClean="0">
                <a:latin typeface="+mj-lt"/>
              </a:rPr>
              <a:t>light. 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latin typeface="+mj-lt"/>
              </a:rPr>
              <a:t>For skin applications, short </a:t>
            </a:r>
            <a:r>
              <a:rPr lang="en-GB" dirty="0">
                <a:latin typeface="+mj-lt"/>
              </a:rPr>
              <a:t>wavelengths (620nm-700nm) are used. </a:t>
            </a:r>
            <a:r>
              <a:rPr lang="en-GB" dirty="0" smtClean="0">
                <a:latin typeface="+mj-lt"/>
              </a:rPr>
              <a:t>For deeper laying organs, bones</a:t>
            </a:r>
            <a:r>
              <a:rPr lang="en-GB" dirty="0">
                <a:latin typeface="+mj-lt"/>
              </a:rPr>
              <a:t>, joints, </a:t>
            </a:r>
            <a:r>
              <a:rPr lang="en-GB" dirty="0" smtClean="0">
                <a:latin typeface="+mj-lt"/>
              </a:rPr>
              <a:t>etc. </a:t>
            </a:r>
            <a:r>
              <a:rPr lang="en-GB" dirty="0">
                <a:latin typeface="+mj-lt"/>
              </a:rPr>
              <a:t>longer wavelengths are used </a:t>
            </a:r>
            <a:r>
              <a:rPr lang="en-GB" dirty="0" smtClean="0">
                <a:latin typeface="+mj-lt"/>
              </a:rPr>
              <a:t>(800-1000nm), </a:t>
            </a:r>
            <a:r>
              <a:rPr lang="en-GB" dirty="0">
                <a:latin typeface="+mj-lt"/>
              </a:rPr>
              <a:t>which penetrate up to 4 cm beneath the </a:t>
            </a:r>
            <a:r>
              <a:rPr lang="en-GB" dirty="0" smtClean="0">
                <a:latin typeface="+mj-lt"/>
              </a:rPr>
              <a:t>skin. </a:t>
            </a:r>
            <a:endParaRPr lang="en-GB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304" y="1436255"/>
            <a:ext cx="3665428" cy="3914677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412130" y="4435296"/>
            <a:ext cx="6877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Once absorbed, the light energy (heat) kicks off a series of metabolic events, stimulating the body’s natural processes on a cellular level.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main effect is the increase in local blood flow through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widening of the capillary blood vessels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. </a:t>
            </a:r>
          </a:p>
        </p:txBody>
      </p:sp>
      <p:sp>
        <p:nvSpPr>
          <p:cNvPr id="3" name="Rechthoek 2"/>
          <p:cNvSpPr/>
          <p:nvPr/>
        </p:nvSpPr>
        <p:spPr>
          <a:xfrm>
            <a:off x="412130" y="5766134"/>
            <a:ext cx="10990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Therapeutic effects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of heat include reducing pain, decreasing joint stiffness, reducing inflammation, etc.</a:t>
            </a:r>
          </a:p>
        </p:txBody>
      </p:sp>
    </p:spTree>
    <p:extLst>
      <p:ext uri="{BB962C8B-B14F-4D97-AF65-F5344CB8AC3E}">
        <p14:creationId xmlns:p14="http://schemas.microsoft.com/office/powerpoint/2010/main" val="12091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45" t="7112" b="6308"/>
          <a:stretch/>
        </p:blipFill>
        <p:spPr>
          <a:xfrm>
            <a:off x="1829661" y="4422964"/>
            <a:ext cx="1355698" cy="1888435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7778752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wide variety of infrared lamps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Infrared treatment light</a:t>
            </a:r>
            <a:endParaRPr lang="en-GB" sz="2000" dirty="0"/>
          </a:p>
        </p:txBody>
      </p:sp>
      <p:sp>
        <p:nvSpPr>
          <p:cNvPr id="3" name="Rechthoek 2"/>
          <p:cNvSpPr/>
          <p:nvPr/>
        </p:nvSpPr>
        <p:spPr>
          <a:xfrm>
            <a:off x="4831752" y="5456349"/>
            <a:ext cx="6072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Incandescent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light bulbs </a:t>
            </a:r>
            <a:r>
              <a:rPr lang="en-GB" dirty="0">
                <a:latin typeface="+mj-lt"/>
              </a:rPr>
              <a:t>use a tungsten filament heated to high temperature to produce visible light </a:t>
            </a:r>
            <a:r>
              <a:rPr lang="en-GB" dirty="0" smtClean="0">
                <a:latin typeface="+mj-lt"/>
              </a:rPr>
              <a:t>and infrared </a:t>
            </a:r>
            <a:r>
              <a:rPr lang="en-GB" dirty="0">
                <a:latin typeface="+mj-lt"/>
              </a:rPr>
              <a:t>radiation. </a:t>
            </a:r>
          </a:p>
        </p:txBody>
      </p:sp>
      <p:pic>
        <p:nvPicPr>
          <p:cNvPr id="1026" name="Picture 2" descr="http://photobiology.info/Photomed_files/Fig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17" y="1446528"/>
            <a:ext cx="5559626" cy="22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8665037" y="3057964"/>
            <a:ext cx="3464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Halogen lamps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have a high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power density up to 200 watts/inch of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lamp, useful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for industrial heating, drying and processing applications. </a:t>
            </a:r>
          </a:p>
        </p:txBody>
      </p:sp>
      <p:pic>
        <p:nvPicPr>
          <p:cNvPr id="1028" name="Picture 4" descr="https://upload.wikimedia.org/wikipedia/commons/thumb/b/b4/Gluehlampe_01_KMJ.png/170px-Gluehlampe_01_KMJ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2891" y="5121133"/>
            <a:ext cx="669703" cy="111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6974" y="1746396"/>
            <a:ext cx="2280769" cy="1327684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669717" y="5273489"/>
            <a:ext cx="1159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Infrared LEDs</a:t>
            </a:r>
            <a:endParaRPr lang="en-GB" dirty="0">
              <a:latin typeface="+mj-lt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894" y="1929158"/>
            <a:ext cx="1370107" cy="1370107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8575387" y="1392404"/>
            <a:ext cx="2329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+mj-lt"/>
              </a:rPr>
              <a:t>Tungsten-Halogen (TH)</a:t>
            </a:r>
          </a:p>
        </p:txBody>
      </p:sp>
      <p:sp>
        <p:nvSpPr>
          <p:cNvPr id="12" name="Rechthoek 11"/>
          <p:cNvSpPr/>
          <p:nvPr/>
        </p:nvSpPr>
        <p:spPr>
          <a:xfrm>
            <a:off x="5940874" y="4232360"/>
            <a:ext cx="1185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+mj-lt"/>
              </a:rPr>
              <a:t>Xenon (</a:t>
            </a:r>
            <a:r>
              <a:rPr lang="en-GB" dirty="0" err="1">
                <a:latin typeface="+mj-lt"/>
              </a:rPr>
              <a:t>Xe</a:t>
            </a:r>
            <a:r>
              <a:rPr lang="en-GB" dirty="0">
                <a:latin typeface="+mj-lt"/>
              </a:rPr>
              <a:t>)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823" y="3620158"/>
            <a:ext cx="1777934" cy="17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Infrared treatment light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900" y="1679582"/>
            <a:ext cx="2464571" cy="184604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4174" t="20467" r="7258" b="14420"/>
          <a:stretch/>
        </p:blipFill>
        <p:spPr>
          <a:xfrm>
            <a:off x="3682312" y="4589868"/>
            <a:ext cx="3374471" cy="15505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9039" r="10865" b="41636"/>
          <a:stretch/>
        </p:blipFill>
        <p:spPr>
          <a:xfrm>
            <a:off x="477078" y="1416713"/>
            <a:ext cx="1828800" cy="228568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49" y="3887418"/>
            <a:ext cx="2465734" cy="222263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581" y="1761603"/>
            <a:ext cx="3255202" cy="157636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001" y="3843983"/>
            <a:ext cx="2857500" cy="20955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8"/>
          <a:srcRect l="16663" r="14699"/>
          <a:stretch/>
        </p:blipFill>
        <p:spPr>
          <a:xfrm>
            <a:off x="10701437" y="1518645"/>
            <a:ext cx="1470991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 Diagram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Infrared treatment light</a:t>
            </a:r>
            <a:endParaRPr lang="en-GB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9044" y="2395330"/>
            <a:ext cx="4239279" cy="276968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58608" y="3410838"/>
            <a:ext cx="244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a timer </a:t>
            </a:r>
            <a:r>
              <a:rPr lang="en-GB" smtClean="0">
                <a:latin typeface="+mj-lt"/>
              </a:rPr>
              <a:t>is often </a:t>
            </a:r>
            <a:r>
              <a:rPr lang="en-GB" dirty="0" smtClean="0">
                <a:latin typeface="+mj-lt"/>
              </a:rPr>
              <a:t>included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42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Trouble shooting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Infrared treatment light</a:t>
            </a:r>
            <a:endParaRPr lang="en-GB" sz="2000" dirty="0"/>
          </a:p>
        </p:txBody>
      </p:sp>
      <p:sp>
        <p:nvSpPr>
          <p:cNvPr id="8" name="Tekstvak 7"/>
          <p:cNvSpPr txBox="1"/>
          <p:nvPr/>
        </p:nvSpPr>
        <p:spPr>
          <a:xfrm>
            <a:off x="3983910" y="2176494"/>
            <a:ext cx="3902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j-lt"/>
              </a:rPr>
              <a:t>find the correct replacement bulb(s)</a:t>
            </a:r>
          </a:p>
          <a:p>
            <a:r>
              <a:rPr lang="en-GB" sz="2000" dirty="0" smtClean="0">
                <a:latin typeface="+mj-lt"/>
              </a:rPr>
              <a:t>broken wires</a:t>
            </a:r>
          </a:p>
          <a:p>
            <a:r>
              <a:rPr lang="en-GB" sz="2000" dirty="0" smtClean="0">
                <a:latin typeface="+mj-lt"/>
              </a:rPr>
              <a:t>change batteries</a:t>
            </a:r>
          </a:p>
          <a:p>
            <a:r>
              <a:rPr lang="en-GB" sz="2000" dirty="0" smtClean="0">
                <a:latin typeface="+mj-lt"/>
              </a:rPr>
              <a:t>….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8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 Considerations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Infrared treatment light</a:t>
            </a:r>
            <a:endParaRPr lang="en-GB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3747532" y="2339411"/>
            <a:ext cx="45070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too much heat (too long treatment)</a:t>
            </a:r>
          </a:p>
          <a:p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acute joint injuries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potential damage of the radiation to the eyes</a:t>
            </a:r>
          </a:p>
          <a:p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not to continue after prolonged pain sensation</a:t>
            </a:r>
          </a:p>
        </p:txBody>
      </p:sp>
    </p:spTree>
    <p:extLst>
      <p:ext uri="{BB962C8B-B14F-4D97-AF65-F5344CB8AC3E}">
        <p14:creationId xmlns:p14="http://schemas.microsoft.com/office/powerpoint/2010/main" val="29905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2744</TotalTime>
  <Words>678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Wingdings</vt:lpstr>
      <vt:lpstr>Terugblik</vt:lpstr>
      <vt:lpstr>Infrared treatment light</vt:lpstr>
      <vt:lpstr>Infrared radiation</vt:lpstr>
      <vt:lpstr>Use of Infrared light</vt:lpstr>
      <vt:lpstr>How Does it Work?</vt:lpstr>
      <vt:lpstr>A wide variety of infrared lamps</vt:lpstr>
      <vt:lpstr>Use</vt:lpstr>
      <vt:lpstr>System Diagram</vt:lpstr>
      <vt:lpstr>Trouble shooting</vt:lpstr>
      <vt:lpstr>Safety Considerations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 Mol</dc:creator>
  <cp:lastModifiedBy>Chris Mol</cp:lastModifiedBy>
  <cp:revision>242</cp:revision>
  <dcterms:created xsi:type="dcterms:W3CDTF">2014-11-03T16:21:19Z</dcterms:created>
  <dcterms:modified xsi:type="dcterms:W3CDTF">2020-03-18T14:08:53Z</dcterms:modified>
</cp:coreProperties>
</file>